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8"/>
  </p:notesMasterIdLst>
  <p:sldIdLst>
    <p:sldId id="256" r:id="rId2"/>
    <p:sldId id="296" r:id="rId3"/>
    <p:sldId id="259" r:id="rId4"/>
    <p:sldId id="297" r:id="rId5"/>
    <p:sldId id="298" r:id="rId6"/>
    <p:sldId id="299" r:id="rId7"/>
    <p:sldId id="300" r:id="rId8"/>
    <p:sldId id="302" r:id="rId9"/>
    <p:sldId id="304" r:id="rId10"/>
    <p:sldId id="327" r:id="rId11"/>
    <p:sldId id="309" r:id="rId12"/>
    <p:sldId id="305" r:id="rId13"/>
    <p:sldId id="311" r:id="rId14"/>
    <p:sldId id="312" r:id="rId15"/>
    <p:sldId id="313" r:id="rId16"/>
    <p:sldId id="314" r:id="rId17"/>
    <p:sldId id="315" r:id="rId18"/>
    <p:sldId id="31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262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</p:embeddedFont>
    <p:embeddedFont>
      <p:font typeface="Roboto Slab" pitchFamily="2" charset="0"/>
      <p:regular r:id="rId31"/>
      <p:bold r:id="rId32"/>
    </p:embeddedFont>
    <p:embeddedFont>
      <p:font typeface="Source Sans Pro" panose="020B0503030403020204" pitchFamily="34" charset="0"/>
      <p:regular r:id="rId33"/>
      <p:bold r:id="rId34"/>
      <p:italic r:id="rId35"/>
      <p:boldItalic r:id="rId36"/>
    </p:embeddedFont>
    <p:embeddedFont>
      <p:font typeface="Traditional Arabic" panose="02020603050405020304" pitchFamily="18" charset="-78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ECFCF9-EB90-4EA4-BA1D-B0166F391BF1}">
  <a:tblStyle styleId="{83ECFCF9-EB90-4EA4-BA1D-B0166F391B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E74B0BC-8218-4BC4-B384-D648047DA53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media/hdphoto1.wdp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377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31094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31361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3204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17350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1981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42715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4421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6820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0894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38081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67681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91619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8483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61947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419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749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5594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7093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80369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603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body" idx="1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298402" y="1378527"/>
            <a:ext cx="7616998" cy="23342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EG" dirty="0" smtClean="0"/>
              <a:t>تطبيقات الذكاء الاصطناعي ولغة الآلة في المجال الطبي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48491" y="994323"/>
            <a:ext cx="8271164" cy="24693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ar-EG" sz="6000" dirty="0" smtClean="0">
                <a:solidFill>
                  <a:schemeClr val="accent4"/>
                </a:solidFill>
              </a:rPr>
              <a:t>2-</a:t>
            </a:r>
            <a:endParaRPr sz="6000" dirty="0">
              <a:solidFill>
                <a:schemeClr val="accent4"/>
              </a:solidFill>
            </a:endParaRPr>
          </a:p>
          <a:p>
            <a:pPr lvl="0" algn="r" rtl="1"/>
            <a:r>
              <a:rPr lang="ar-EG" sz="4800" dirty="0">
                <a:solidFill>
                  <a:srgbClr val="0091EA"/>
                </a:solidFill>
                <a:cs typeface="Arial"/>
              </a:rPr>
              <a:t>دور </a:t>
            </a:r>
            <a:r>
              <a:rPr lang="ar-SA" sz="4800" dirty="0">
                <a:solidFill>
                  <a:srgbClr val="0091EA"/>
                </a:solidFill>
                <a:cs typeface="Arial"/>
              </a:rPr>
              <a:t>الذكاء الاصطناعي</a:t>
            </a:r>
            <a:r>
              <a:rPr lang="ar-EG" sz="4800" dirty="0">
                <a:solidFill>
                  <a:srgbClr val="0091EA"/>
                </a:solidFill>
                <a:cs typeface="Arial"/>
              </a:rPr>
              <a:t> في جائحة </a:t>
            </a:r>
            <a:r>
              <a:rPr lang="en-US" sz="4800" dirty="0" smtClean="0">
                <a:solidFill>
                  <a:srgbClr val="0091EA"/>
                </a:solidFill>
                <a:cs typeface="Arial"/>
              </a:rPr>
              <a:t>COVID-19</a:t>
            </a:r>
            <a:endParaRPr sz="48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594725" y="4749800"/>
            <a:ext cx="549275" cy="3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0911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820436" y="1555103"/>
            <a:ext cx="7858298" cy="27217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76200" lvl="0" algn="r" rtl="1">
              <a:lnSpc>
                <a:spcPct val="150000"/>
              </a:lnSpc>
              <a:spcBef>
                <a:spcPts val="600"/>
              </a:spcBef>
              <a:buClr>
                <a:srgbClr val="CFD8DC"/>
              </a:buClr>
              <a:buSzPts val="2400"/>
            </a:pPr>
            <a:r>
              <a:rPr lang="ar-EG" dirty="0" smtClean="0"/>
              <a:t/>
            </a:r>
            <a:br>
              <a:rPr lang="ar-EG" dirty="0" smtClean="0"/>
            </a:br>
            <a:r>
              <a:rPr lang="ar-EG" sz="2800" b="0" dirty="0" smtClean="0">
                <a:solidFill>
                  <a:srgbClr val="263238"/>
                </a:solidFill>
                <a:latin typeface="Source Sans Pro"/>
                <a:cs typeface="Times New Roman" panose="02020603050405020304" pitchFamily="18" charset="0"/>
                <a:sym typeface="Source Sans Pro"/>
              </a:rPr>
              <a:t>- طرق </a:t>
            </a:r>
            <a:r>
              <a:rPr lang="ar-EG" sz="2800" b="0" dirty="0">
                <a:solidFill>
                  <a:srgbClr val="263238"/>
                </a:solidFill>
                <a:latin typeface="Source Sans Pro"/>
                <a:cs typeface="Times New Roman" panose="02020603050405020304" pitchFamily="18" charset="0"/>
                <a:sym typeface="Source Sans Pro"/>
              </a:rPr>
              <a:t>استخدام الذكاء الإصطناعي في مكافحة </a:t>
            </a:r>
            <a:r>
              <a:rPr lang="en-US" sz="2800" b="0" dirty="0">
                <a:solidFill>
                  <a:srgbClr val="263238"/>
                </a:solidFill>
                <a:latin typeface="Source Sans Pro"/>
                <a:cs typeface="+mj-cs"/>
                <a:sym typeface="Source Sans Pro"/>
              </a:rPr>
              <a:t>COVID-19</a:t>
            </a:r>
            <a:r>
              <a:rPr lang="en-US" sz="2800" b="0" dirty="0">
                <a:solidFill>
                  <a:srgbClr val="263238"/>
                </a:solidFill>
                <a:latin typeface="Source Sans Pro"/>
                <a:sym typeface="Source Sans Pro"/>
              </a:rPr>
              <a:t/>
            </a:r>
            <a:br>
              <a:rPr lang="en-US" sz="2800" b="0" dirty="0">
                <a:solidFill>
                  <a:srgbClr val="263238"/>
                </a:solidFill>
                <a:latin typeface="Source Sans Pro"/>
                <a:sym typeface="Source Sans Pro"/>
              </a:rPr>
            </a:br>
            <a:r>
              <a:rPr lang="ar-EG" sz="2800" b="0" dirty="0" smtClean="0">
                <a:solidFill>
                  <a:srgbClr val="263238"/>
                </a:solidFill>
                <a:latin typeface="Source Sans Pro"/>
                <a:sym typeface="Source Sans Pro"/>
              </a:rPr>
              <a:t>- </a:t>
            </a:r>
            <a:r>
              <a:rPr lang="ar-EG" sz="2800" b="0" dirty="0" smtClean="0">
                <a:solidFill>
                  <a:srgbClr val="263238"/>
                </a:solidFill>
                <a:latin typeface="Source Sans Pro"/>
                <a:cs typeface="Times New Roman" panose="02020603050405020304" pitchFamily="18" charset="0"/>
                <a:sym typeface="Source Sans Pro"/>
              </a:rPr>
              <a:t>مراقبة </a:t>
            </a:r>
            <a:r>
              <a:rPr lang="ar-EG" sz="2800" b="0" dirty="0">
                <a:solidFill>
                  <a:srgbClr val="263238"/>
                </a:solidFill>
                <a:latin typeface="Source Sans Pro"/>
                <a:cs typeface="Times New Roman" panose="02020603050405020304" pitchFamily="18" charset="0"/>
                <a:sym typeface="Source Sans Pro"/>
              </a:rPr>
              <a:t>العلاج و تصنيع اللقاحات وتطوير العقاقير المستخدمه لعلاج </a:t>
            </a:r>
            <a:r>
              <a:rPr lang="ar-EG" sz="2800" b="0" dirty="0" smtClean="0">
                <a:solidFill>
                  <a:srgbClr val="263238"/>
                </a:solidFill>
                <a:latin typeface="Source Sans Pro"/>
                <a:cs typeface="Times New Roman" panose="02020603050405020304" pitchFamily="18" charset="0"/>
                <a:sym typeface="Source Sans Pro"/>
              </a:rPr>
              <a:t>فيروس </a:t>
            </a:r>
            <a:r>
              <a:rPr lang="ar-EG" sz="2800" b="0" dirty="0">
                <a:solidFill>
                  <a:srgbClr val="263238"/>
                </a:solidFill>
                <a:latin typeface="Source Sans Pro"/>
                <a:cs typeface="Times New Roman" panose="02020603050405020304" pitchFamily="18" charset="0"/>
                <a:sym typeface="Source Sans Pro"/>
              </a:rPr>
              <a:t>كورونا.</a:t>
            </a:r>
            <a:br>
              <a:rPr lang="ar-EG" sz="2800" b="0" dirty="0">
                <a:solidFill>
                  <a:srgbClr val="263238"/>
                </a:solidFill>
                <a:latin typeface="Source Sans Pro"/>
                <a:cs typeface="Times New Roman" panose="02020603050405020304" pitchFamily="18" charset="0"/>
                <a:sym typeface="Source Sans Pro"/>
              </a:rPr>
            </a:br>
            <a:r>
              <a:rPr lang="ar-EG" sz="2800" b="0" dirty="0" smtClean="0">
                <a:solidFill>
                  <a:srgbClr val="263238"/>
                </a:solidFill>
                <a:latin typeface="Source Sans Pro"/>
                <a:cs typeface="Times New Roman" panose="02020603050405020304" pitchFamily="18" charset="0"/>
                <a:sym typeface="Source Sans Pro"/>
              </a:rPr>
              <a:t>- التنبؤ </a:t>
            </a:r>
            <a:r>
              <a:rPr lang="ar-EG" sz="2800" b="0" dirty="0">
                <a:solidFill>
                  <a:srgbClr val="263238"/>
                </a:solidFill>
                <a:latin typeface="Source Sans Pro"/>
                <a:cs typeface="Times New Roman" panose="02020603050405020304" pitchFamily="18" charset="0"/>
                <a:sym typeface="Source Sans Pro"/>
              </a:rPr>
              <a:t>بالوباء و سرعة الإنتقال 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" name="مربع نص 2"/>
          <p:cNvSpPr txBox="1"/>
          <p:nvPr/>
        </p:nvSpPr>
        <p:spPr>
          <a:xfrm>
            <a:off x="1491764" y="908772"/>
            <a:ext cx="7467109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r" rtl="1"/>
            <a:r>
              <a:rPr lang="ar-EG" sz="36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دور </a:t>
            </a:r>
            <a:r>
              <a:rPr lang="ar-SA" sz="36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الذكاء الاصطناعي</a:t>
            </a:r>
            <a:r>
              <a:rPr lang="ar-EG" sz="36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 في جائحة </a:t>
            </a:r>
            <a:r>
              <a:rPr lang="en-US" sz="36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COVID-19</a:t>
            </a:r>
            <a:r>
              <a:rPr lang="ar-EG" sz="36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.</a:t>
            </a:r>
            <a:endParaRPr lang="ar-EG" dirty="0"/>
          </a:p>
        </p:txBody>
      </p:sp>
    </p:spTree>
    <p:extLst>
      <p:ext uri="{BB962C8B-B14F-4D97-AF65-F5344CB8AC3E}">
        <p14:creationId xmlns:p14="http://schemas.microsoft.com/office/powerpoint/2010/main" val="3393762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طرق استخدام الذكاء الإصطناعي في مكافحة الجائحه.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تقوم خطوة المعالجة المسبقة يمكن استخدام الذكاء الاصطناعي في مكافحة </a:t>
            </a:r>
            <a:r>
              <a:rPr lang="en-US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COVID-19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بعدة طرق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: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(1) الفحص الذكي لارتفاع درجة حرارة الجسم، </a:t>
            </a: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(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2) مراقبة الأمراض، </a:t>
            </a: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(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3) مراقبة العلاج، </a:t>
            </a: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(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4) المنصات متعددة الأغراض، </a:t>
            </a: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(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5) تقديم العلاج للمريض علي حسب الحاجة </a:t>
            </a: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(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6) تطوير الأدوية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و اللقاحات</a:t>
            </a:r>
            <a:endParaRPr lang="en-US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8199" y="1233260"/>
            <a:ext cx="3167561" cy="160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605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الفحص الذكي لإرتفاع درجة حرارة الجسم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يعد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ارتفاع درجة حرارة الجسم أحد أكثر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أعراض المرض. 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فمن الممكن استخدام الذكاء الإصطناعي في الفحص التلقائي علي نطاق واسع 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ذلك يتيح فحص أسرع و نتائج أكثر دقه في الكشف.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من الممكن إستخدام الذكاء الإصطناعي أن يحدد أوجه الناس و يركز علي اللذي لديهم ارتفاع في درجة الحراره.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0" indent="0" algn="r" rtl="1">
              <a:lnSpc>
                <a:spcPct val="150000"/>
              </a:lnSpc>
              <a:buNone/>
            </a:pPr>
            <a:endParaRPr lang="en-US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403" y="1190562"/>
            <a:ext cx="2715161" cy="142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669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المراقبة من أجل السيطره علي المرض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ييعد تعلم الآلة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ميزات الذكاء الاصطناعي وكانت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فائدتة في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تتبع حالات تفشي 19 وتحديدها والإبلاغ عنها بوسيلة أكثر كفاءة من الأساليب المستخدمة من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قبل منظمة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الصحة العالمية ومركز السيطرة على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الأمراض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تشير هذه النتيجة إلى المستقبل الذي يحمله الذكاء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الاصطناعي</a:t>
            </a:r>
            <a:endParaRPr lang="en-US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855" y="1247675"/>
            <a:ext cx="2942498" cy="220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68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0" y="-321905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العلاج و تصنيع اللقاحات.</a:t>
            </a: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يمكن أيضًا تطوير شبكة عصبية لاستخراج السمات المرئية لهذا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المرض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أشارت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العديد من المعامل البحثية ومراكز البيانات بالفعل إلى أنها توظف الذكاء الاصطناعي للبحث عن علاجات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ولقاح.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يمكن استخدام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الذكاء الاصطناعي للتنبؤ ببنية البروتينات التي ترميز معلومات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الفيروس.</a:t>
            </a:r>
            <a:endParaRPr lang="en-US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0717" y="1265054"/>
            <a:ext cx="2997998" cy="186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39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0" y="-321905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العلاج و تصنيع اللقاحات.</a:t>
            </a:r>
            <a:r>
              <a:rPr lang="ar-EG" sz="2800" b="1" dirty="0"/>
              <a:t/>
            </a:r>
            <a:br>
              <a:rPr lang="ar-EG" sz="2800" b="1" dirty="0"/>
            </a:br>
            <a:r>
              <a:rPr lang="ar-EG" sz="2800" b="1" dirty="0" smtClean="0"/>
              <a:t>	</a:t>
            </a:r>
            <a:r>
              <a:rPr lang="ar-EG" sz="2800" dirty="0" smtClean="0"/>
              <a:t>- توقّع بنية البروتين.</a:t>
            </a:r>
            <a:endParaRPr sz="2800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هناك طريقتان من أجل التنبؤ ببنيَة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البروتين:</a:t>
            </a:r>
            <a:endParaRPr lang="ar-EG" sz="2000" dirty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1.	التنبؤ بالبناء باستخدام بروتينات مشابهه في التسلسل. 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2.	التنبؤ بالبناء للبروتينات التي ليس لها بنية معروفة ذات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صله مثل نظام </a:t>
            </a:r>
            <a:r>
              <a:rPr lang="en-US" sz="2000" dirty="0" err="1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AlphaFold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فيستخدم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تسلسل الأحماض الأمينية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بالإضافة إلي تسلسل الأحماض الأمينيه المماثله من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أجل التنبؤ بالمسافات و الزوايا بين بقايا الأحماض الأمينية.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293" y="1443927"/>
            <a:ext cx="3202791" cy="201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24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0" y="-321905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العلاج و تصنيع اللقاحات.</a:t>
            </a:r>
            <a:r>
              <a:rPr lang="ar-EG" sz="2800" b="1" dirty="0"/>
              <a:t/>
            </a:r>
            <a:br>
              <a:rPr lang="ar-EG" sz="2800" b="1" dirty="0"/>
            </a:br>
            <a:r>
              <a:rPr lang="ar-EG" sz="2800" b="1" dirty="0" smtClean="0"/>
              <a:t>	</a:t>
            </a:r>
            <a:r>
              <a:rPr lang="ar-EG" sz="2800" dirty="0" smtClean="0"/>
              <a:t>- تطوير الأدويه.</a:t>
            </a:r>
            <a:endParaRPr sz="2800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بناءً على أبحاث البروتينات، تم اقتراح مجموعة متنوعة من برامج تطوير الأدوية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واللقاحات.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، يمكن لتقنيات الذكاء الاصطناعي فحص الأدوية المرشحة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الحالية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خلال تحليل التفاعل بين الأدوية الحالية والبروتين الخاص ب </a:t>
            </a:r>
            <a:r>
              <a:rPr lang="en-US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.COVID-19</a:t>
            </a: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293" y="1443927"/>
            <a:ext cx="3202791" cy="201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564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0" y="-216353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التنبؤ بالوباء و الإنتقال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تم استخدام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طرق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من أجل التوقع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بمعدل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الوفيات للمرضي. </a:t>
            </a:r>
            <a:endParaRPr lang="ar-EG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تم استخدام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بيانات للمرضي من 76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دوله من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أجل استخدامها لتدريب الشبكات العصبية ونماذج تعلم الآلة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و أظهرت النتائج أن المرضي اللذين أعمارهم تزيد عن 62 عاماً ديهم مخطار أعلي للوفاه.</a:t>
            </a:r>
            <a:endParaRPr lang="en-US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0717" y="1313225"/>
            <a:ext cx="2952750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46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-110837" y="1780309"/>
            <a:ext cx="8769927" cy="12469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76200" lvl="0" algn="r" rtl="1">
              <a:lnSpc>
                <a:spcPct val="150000"/>
              </a:lnSpc>
              <a:spcBef>
                <a:spcPts val="600"/>
              </a:spcBef>
              <a:buClr>
                <a:srgbClr val="CFD8DC"/>
              </a:buClr>
              <a:buSzPts val="2400"/>
            </a:pPr>
            <a:r>
              <a:rPr lang="ar-EG" sz="5400" dirty="0" smtClean="0">
                <a:solidFill>
                  <a:schemeClr val="accent4"/>
                </a:solidFill>
              </a:rPr>
              <a:t>3- </a:t>
            </a:r>
            <a:r>
              <a:rPr lang="ar-EG" sz="4800" dirty="0" smtClean="0"/>
              <a:t>تطبيقات مختاره في مجال </a:t>
            </a:r>
            <a:r>
              <a:rPr lang="ar-EG" sz="4800" dirty="0" smtClean="0"/>
              <a:t>الطلب</a:t>
            </a:r>
            <a:endParaRPr sz="48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594725" y="4749800"/>
            <a:ext cx="549275" cy="3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2692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1572300" y="1090903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</a:t>
            </a:r>
            <a:r>
              <a:rPr lang="ar-EG" sz="2400" dirty="0"/>
              <a:t> </a:t>
            </a:r>
            <a:r>
              <a:rPr lang="ar-EG" sz="2400" dirty="0" smtClean="0"/>
              <a:t>                   </a:t>
            </a:r>
            <a:r>
              <a:rPr lang="ar-EG" sz="4000" b="1" dirty="0" smtClean="0"/>
              <a:t>المحتويات</a:t>
            </a:r>
            <a:r>
              <a:rPr lang="ar-EG" sz="2400" dirty="0" smtClean="0"/>
              <a:t> </a:t>
            </a:r>
            <a:endParaRPr sz="2400"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96981" y="1743986"/>
            <a:ext cx="7898693" cy="2426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 rtl="1"/>
            <a:r>
              <a:rPr lang="ar-EG" sz="2800" dirty="0">
                <a:cs typeface="+mj-cs"/>
              </a:rPr>
              <a:t> تشخيص الامراض الجلدية باستخدام تقنيات الذكاء الاصطناعي </a:t>
            </a:r>
            <a:r>
              <a:rPr lang="ar-EG" sz="2800" dirty="0" smtClean="0">
                <a:cs typeface="+mj-cs"/>
              </a:rPr>
              <a:t>.</a:t>
            </a:r>
            <a:endParaRPr sz="2800" dirty="0" smtClean="0">
              <a:cs typeface="+mj-cs"/>
            </a:endParaRPr>
          </a:p>
          <a:p>
            <a:pPr lvl="0" algn="r" rtl="1">
              <a:buClr>
                <a:srgbClr val="CFD8DC"/>
              </a:buClr>
            </a:pPr>
            <a:r>
              <a:rPr lang="ar-EG" sz="2800" dirty="0">
                <a:solidFill>
                  <a:srgbClr val="263238"/>
                </a:solidFill>
                <a:cs typeface="+mj-cs"/>
              </a:rPr>
              <a:t>دور الذكاء الاصطناعي في جائحة </a:t>
            </a:r>
            <a:r>
              <a:rPr lang="en-US" sz="2800" dirty="0" smtClean="0">
                <a:solidFill>
                  <a:srgbClr val="263238"/>
                </a:solidFill>
                <a:cs typeface="+mj-cs"/>
              </a:rPr>
              <a:t>COVID-19</a:t>
            </a:r>
            <a:r>
              <a:rPr lang="ar-EG" sz="2800" dirty="0" smtClean="0">
                <a:solidFill>
                  <a:srgbClr val="263238"/>
                </a:solidFill>
                <a:cs typeface="+mj-cs"/>
              </a:rPr>
              <a:t> .</a:t>
            </a:r>
          </a:p>
          <a:p>
            <a:pPr lvl="0" algn="r" rtl="1">
              <a:buClr>
                <a:srgbClr val="CFD8DC"/>
              </a:buClr>
            </a:pPr>
            <a:r>
              <a:rPr lang="ar-EG" sz="2800" dirty="0">
                <a:solidFill>
                  <a:srgbClr val="263238"/>
                </a:solidFill>
                <a:cs typeface="+mj-cs"/>
              </a:rPr>
              <a:t>تطبيقات مختاره في مجال </a:t>
            </a:r>
            <a:r>
              <a:rPr lang="ar-EG" sz="2800" dirty="0" smtClean="0">
                <a:solidFill>
                  <a:srgbClr val="263238"/>
                </a:solidFill>
                <a:cs typeface="+mj-cs"/>
              </a:rPr>
              <a:t>الطب .</a:t>
            </a:r>
            <a:endParaRPr dirty="0" smtClean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14834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علم الأورام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في سرطان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الجلد، استخدم الباحثون الشبكات العصبونية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الالتفافية لتصنيف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الأورام بطريقة آلية. </a:t>
            </a:r>
            <a:endParaRPr lang="ar-EG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وأكدوا أن تصنيف الأورام يمكن أن يتم بناء على صور متولدة بسبب التباين في مظهر الآفات الجلدية. </a:t>
            </a:r>
            <a:endParaRPr lang="ar-EG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باستخدام البكسلات وأسماء الأمراض كمدخلات، فإن شبكات الـ </a:t>
            </a:r>
            <a:r>
              <a:rPr lang="en-US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CNN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قادرة على تحديد وتصنيف حالات السرطان بفعالية في نهج أقل استهلاكاً للوقت. </a:t>
            </a:r>
            <a:endParaRPr lang="en-US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657" y="1309794"/>
            <a:ext cx="2911780" cy="19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37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علم الأشعه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قد تمكنت شبكة </a:t>
            </a:r>
            <a:r>
              <a:rPr lang="en-US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CNN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من تقييم عمر العظام بالاعتماد على التصوير الإشعاعي لأيدي الأطفال من تقدير العمر بدقة مماثلة لدقة أخصائي الأشعة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يتم استخدام نظام الكشف بمساعدة الحاسوب (</a:t>
            </a:r>
            <a:r>
              <a:rPr lang="en-US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CAD)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القائم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على الذكاء الاصطناعي بشكل منتظم في برامج فحص سرطان الثدي في الولايات المتحدة الأمريكية، مما يوفر رأياً ثانياً للقراءة الأولى لأخصائي الأشعة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 </a:t>
            </a:r>
            <a:endParaRPr lang="en-US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023" y="1068887"/>
            <a:ext cx="2707454" cy="330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46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طب العيون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تم تدريب شبكة </a:t>
            </a:r>
            <a:r>
              <a:rPr lang="en-US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CNN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على فحص اعتلال الشبكية السكري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وكان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أداؤه مماثلاً لأداء لجنة من أطباء العيون المعتمدين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</a:t>
            </a:r>
          </a:p>
          <a:p>
            <a:pPr marL="0" indent="0" algn="r" rtl="1">
              <a:lnSpc>
                <a:spcPct val="150000"/>
              </a:lnSpc>
              <a:buNone/>
            </a:pPr>
            <a:endParaRPr lang="ar-EG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ويمكن لشبكة </a:t>
            </a:r>
            <a:r>
              <a:rPr lang="en-US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CNN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التي تطبق على التصوير المقطعي للترابط البصري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أن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تميز بنجاح الحالات مع التنقص البقعي المرتبط بالعمر والذي يصيب عادة كبار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السن</a:t>
            </a:r>
            <a:r>
              <a:rPr lang="en-US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أو الاستسقاء البقعي السكري. </a:t>
            </a:r>
            <a:endParaRPr lang="en-US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023" y="1068887"/>
            <a:ext cx="2707454" cy="330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6485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طب العيون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تم تدريب شبكة </a:t>
            </a:r>
            <a:r>
              <a:rPr lang="en-US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CNN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تقوم بتعيين سلسلة من عينات مخطط القلب الكهربائي إلى سلسلة من فئات نظم ضربات القلب وأدائها في الكشف عن مجموعة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حالات عدم انتظام ضربات القلب وكانت متفوقة على أطباء القلب المعتمدين. </a:t>
            </a:r>
            <a:endParaRPr lang="ar-EG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كانت نماذج التعليم العميق </a:t>
            </a:r>
            <a:r>
              <a:rPr lang="en-US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DL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قادرة على توقع الأحداث المرضية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بدقه.</a:t>
            </a:r>
            <a:endParaRPr lang="en-US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708" y="918052"/>
            <a:ext cx="2677642" cy="300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4844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طب الباطني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إن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تعفن الدم هو سبب شائع للوفاة بشكل سقيم ووفيات بين المرضى المصابين بأمراض خطيرة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تم تطوير خوارزمية خبراء تحليل الذكاء الاصطناعي للتنبؤ بدقة ببداية حدوث تعفن الدم لدى مرضى وحدة العناية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المركزه</a:t>
            </a:r>
            <a:r>
              <a:rPr lang="en-US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قبل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4-12 ساعة من تعرف الأطباء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وبالفعل بدأت عدة شركات أن تستخدم خوارزميات الذكاء الاصطناعي للتنبؤ ببداية التعفن قبل التعرف السريري</a:t>
            </a:r>
            <a:endParaRPr lang="en-US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403" y="1084050"/>
            <a:ext cx="2816900" cy="3568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033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 smtClean="0"/>
              <a:t>طب الباطني</a:t>
            </a:r>
            <a:r>
              <a:rPr lang="ar-EG" sz="2800" b="1" dirty="0"/>
              <a:t/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أظهرت دراسة أن قياسات سُمك طبقة الألياف العصبية الشبكية التي يتم الحصول عليها عبر </a:t>
            </a:r>
            <a:r>
              <a:rPr lang="en-US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OCT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قادرة على اكتشاف المرضى الذين يعانون من تصلب الأنسجة المضاعف باستخدام شبكة عصبية اصطناعية أفضل من أي </a:t>
            </a: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معامل.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EG" sz="20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من </a:t>
            </a:r>
            <a:r>
              <a:rPr lang="ar-EG" sz="20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بين التطبيقات المحتملة للذكاء الاصطناعي تقييم أورام الدماغ من خلال طرق التجزئة التلقائية والموثوق بها لكمية كبيرة من البيانات الناتجة عن التصوير بالرنين المغناطيسي للمريض. </a:t>
            </a:r>
            <a:endParaRPr lang="en-US" sz="20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995" y="979458"/>
            <a:ext cx="3429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55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1839450" y="1520390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137033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EG" sz="8000" b="1" dirty="0" smtClean="0"/>
              <a:t>شكراً لك</a:t>
            </a:r>
            <a:endParaRPr sz="8000" b="1" dirty="0"/>
          </a:p>
        </p:txBody>
      </p:sp>
      <p:sp>
        <p:nvSpPr>
          <p:cNvPr id="127" name="Google Shape;127;p18"/>
          <p:cNvSpPr txBox="1">
            <a:spLocks noGrp="1"/>
          </p:cNvSpPr>
          <p:nvPr>
            <p:ph type="sldNum" idx="4294967295"/>
          </p:nvPr>
        </p:nvSpPr>
        <p:spPr>
          <a:xfrm>
            <a:off x="8594725" y="4749800"/>
            <a:ext cx="549275" cy="3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1989208" y="1668312"/>
            <a:ext cx="1576200" cy="1556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8"/>
          <p:cNvGrpSpPr/>
          <p:nvPr/>
        </p:nvGrpSpPr>
        <p:grpSpPr>
          <a:xfrm>
            <a:off x="2338110" y="1962517"/>
            <a:ext cx="878284" cy="816182"/>
            <a:chOff x="5972700" y="2330200"/>
            <a:chExt cx="411625" cy="387275"/>
          </a:xfrm>
        </p:grpSpPr>
        <p:sp>
          <p:nvSpPr>
            <p:cNvPr id="125" name="Google Shape;125;p1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48491" y="994323"/>
            <a:ext cx="8271164" cy="24693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ar-EG" sz="6000" dirty="0" smtClean="0">
                <a:solidFill>
                  <a:schemeClr val="accent4"/>
                </a:solidFill>
              </a:rPr>
              <a:t>1-</a:t>
            </a:r>
            <a:endParaRPr sz="6000" dirty="0">
              <a:solidFill>
                <a:schemeClr val="accent4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ar-EG" sz="4800" dirty="0" smtClean="0"/>
              <a:t>تشخيص الامراض الجلدية باستخدام تقنيات الذكاء الاصطناعي    </a:t>
            </a:r>
            <a:endParaRPr sz="48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594725" y="4749800"/>
            <a:ext cx="549275" cy="3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1236838" y="215073"/>
            <a:ext cx="4779600" cy="7067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EG" sz="4000" b="1" dirty="0" smtClean="0"/>
              <a:t>تشخيص الامراض الجلدية</a:t>
            </a:r>
            <a:endParaRPr sz="36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984926"/>
            <a:ext cx="5725650" cy="35573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التعرض الشديد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لأشعة الشمس يعد من احد أسباب حدوث اورام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الجلد.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الأشخاص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ذوو الجلد الذي تظهر عليهم علامات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واضحة للشيخوخة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هم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أكثر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عُرضة للإصابة بآفات سرطان الجلد ما قبل الخبيثة و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الخبيثة.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>
                <a:latin typeface="Traditional Arabic" panose="02020603050405020304" pitchFamily="18" charset="-78"/>
                <a:cs typeface="+mj-cs"/>
              </a:rPr>
              <a:t>تبين ان انخفاض </a:t>
            </a:r>
            <a:r>
              <a:rPr lang="ar-EG" sz="1800" dirty="0" smtClean="0">
                <a:latin typeface="Traditional Arabic" panose="02020603050405020304" pitchFamily="18" charset="-78"/>
                <a:cs typeface="+mj-cs"/>
              </a:rPr>
              <a:t>الوفيات بمرض سرطان الجلد </a:t>
            </a:r>
            <a:r>
              <a:rPr lang="ar-EG" sz="1800" dirty="0">
                <a:latin typeface="Traditional Arabic" panose="02020603050405020304" pitchFamily="18" charset="-78"/>
                <a:cs typeface="+mj-cs"/>
              </a:rPr>
              <a:t>مرتبط بالتشخيص </a:t>
            </a:r>
            <a:r>
              <a:rPr lang="ar-EG" sz="1800" dirty="0" smtClean="0">
                <a:latin typeface="Traditional Arabic" panose="02020603050405020304" pitchFamily="18" charset="-78"/>
                <a:cs typeface="+mj-cs"/>
              </a:rPr>
              <a:t>المبكر.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ar-EG" sz="1800" dirty="0" smtClean="0">
              <a:latin typeface="Traditional Arabic" panose="02020603050405020304" pitchFamily="18" charset="-78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>
                <a:latin typeface="Traditional Arabic" panose="02020603050405020304" pitchFamily="18" charset="-78"/>
                <a:cs typeface="+mj-cs"/>
              </a:rPr>
              <a:t>فالتشخيص الجيد </a:t>
            </a:r>
            <a:r>
              <a:rPr lang="ar-EG" sz="1800" dirty="0" smtClean="0">
                <a:latin typeface="Traditional Arabic" panose="02020603050405020304" pitchFamily="18" charset="-78"/>
                <a:cs typeface="+mj-cs"/>
              </a:rPr>
              <a:t>يتطلب </a:t>
            </a:r>
            <a:r>
              <a:rPr lang="ar-EG" sz="1800" dirty="0">
                <a:latin typeface="Traditional Arabic" panose="02020603050405020304" pitchFamily="18" charset="-78"/>
                <a:cs typeface="+mj-cs"/>
              </a:rPr>
              <a:t>الدقة والسرعة في أنظمة معالجة الصور وذلك من خلال تجزئة </a:t>
            </a:r>
            <a:r>
              <a:rPr lang="ar-EG" sz="1800" dirty="0" smtClean="0">
                <a:latin typeface="Traditional Arabic" panose="02020603050405020304" pitchFamily="18" charset="-78"/>
                <a:cs typeface="+mj-cs"/>
              </a:rPr>
              <a:t>الشامات كما في الرسم التوضيحي المجاور .</a:t>
            </a: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1028" name="Picture 4" descr="ماذا تحاول ان تخبرك بشرتك؟ - ثقف نفسك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026" y="984926"/>
            <a:ext cx="1652210" cy="170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Picture 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650" y="2888674"/>
            <a:ext cx="3113550" cy="18507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07226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922583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هناك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العديد من الدراسات التي تم إعدادها حول سرطان الجلد في السنوات القليلة الماضية جمعت جميع البيانات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لسرطان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الجلد: معدل الحدوث ، أنواع الأشخاص المصابين ,معدلات البقاء على قيد الحياة وانتشارها وفقدان سنوات الحياة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المحتملة.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تشير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الدراسات إلى أن معدل الوفيات بين كل أنواع السرطان يبلغ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1.6%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بين الرجال في عام 2009، كما ارتفع معدل الإصابة بجميع أنواع السرطان بين الرجال إلى 3.6%  وارتفع معدل الإصابة بين النساء بنسبة 2% في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العام.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ar-EG" sz="1800" dirty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اُقترح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منهجاً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لتحديد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الصبغات في صور الأمراض الجلدية باستخدام خوارزمية </a:t>
            </a:r>
            <a:r>
              <a:rPr lang="en-US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ABC</a:t>
            </a: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028" name="Picture 4" descr="ماذا تحاول ان تخبرك بشرتك؟ - ثقف نفسك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026" y="984926"/>
            <a:ext cx="1652210" cy="170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18;p18"/>
          <p:cNvSpPr txBox="1">
            <a:spLocks/>
          </p:cNvSpPr>
          <p:nvPr/>
        </p:nvSpPr>
        <p:spPr>
          <a:xfrm>
            <a:off x="1236838" y="215073"/>
            <a:ext cx="4779600" cy="706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ar-EG" sz="4000" b="1" smtClean="0"/>
              <a:t>تشخيص الامراض الجلدية</a:t>
            </a: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391502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6843" y="107970"/>
            <a:ext cx="5860717" cy="1385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ar-EG" sz="2800" b="1" dirty="0"/>
              <a:t>كيفية استخدام الذكاء الاصطناعي في تشخيص الامراض الجلدية</a:t>
            </a:r>
            <a:br>
              <a:rPr lang="ar-EG" sz="2800" b="1" dirty="0"/>
            </a:br>
            <a:endParaRPr sz="28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0" y="1084050"/>
            <a:ext cx="5751012" cy="3988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تقوم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خطوة المعالجة المسبقة بتصحيح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الآفات باستخدام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خوارزمية </a:t>
            </a:r>
            <a:r>
              <a:rPr lang="en-US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.ABC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en-US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يتم تجزئة الصور من خلال الألوان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لتحديد منطقة الآفة فقط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ar-EG" sz="1800" dirty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يتم استخراج الصفات المميزة من الصور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مثل المنطقة، المحيط، القطر، الحجم، يتم إعطاء الأولوية للتشابه والتدرجات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والإحصائيات.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ar-EG" sz="1800" dirty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يتم التصنيف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باستخدام طرق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مثل</a:t>
            </a:r>
            <a:r>
              <a:rPr lang="en-US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(KNN)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وشجرة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القرارات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.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وقد استخدمت اختبارات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بهذا النهج بـ 220 </a:t>
            </a:r>
            <a:r>
              <a:rPr lang="ar-EG" sz="1800" dirty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صورة وبلغت نتائجها دقة قدرها 91.7% في تحديد </a:t>
            </a: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الآفة الجلدية .</a:t>
            </a: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صورة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23" t="14512" r="19374" b="22321"/>
          <a:stretch/>
        </p:blipFill>
        <p:spPr>
          <a:xfrm>
            <a:off x="5860473" y="858982"/>
            <a:ext cx="1731818" cy="196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48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1107034" y="405102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EG" sz="2800" b="1" dirty="0" smtClean="0"/>
              <a:t>يتم اختيار قواعد بيانات الصور اعتماداً على ثلاثة اشياء </a:t>
            </a:r>
            <a:endParaRPr sz="2800" b="1" dirty="0"/>
          </a:p>
        </p:txBody>
      </p:sp>
      <p:sp>
        <p:nvSpPr>
          <p:cNvPr id="168" name="Google Shape;168;p23"/>
          <p:cNvSpPr/>
          <p:nvPr/>
        </p:nvSpPr>
        <p:spPr>
          <a:xfrm>
            <a:off x="3058620" y="1383600"/>
            <a:ext cx="2390100" cy="24123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ar-EG" sz="1800" b="1" dirty="0">
                <a:solidFill>
                  <a:srgbClr val="607D8B"/>
                </a:solidFill>
                <a:latin typeface="Source Sans Pro"/>
                <a:ea typeface="Source Sans Pro"/>
                <a:cs typeface="Times New Roman" panose="02020603050405020304" pitchFamily="18" charset="0"/>
                <a:sym typeface="Source Sans Pro"/>
              </a:rPr>
              <a:t>ان تكون عامة </a:t>
            </a:r>
            <a:r>
              <a:rPr lang="ar-EG" sz="1800" b="1" dirty="0" smtClean="0">
                <a:solidFill>
                  <a:srgbClr val="607D8B"/>
                </a:solidFill>
                <a:latin typeface="Source Sans Pro"/>
                <a:ea typeface="Source Sans Pro"/>
                <a:cs typeface="Times New Roman" panose="02020603050405020304" pitchFamily="18" charset="0"/>
                <a:sym typeface="Source Sans Pro"/>
              </a:rPr>
              <a:t>ويمكن </a:t>
            </a:r>
            <a:r>
              <a:rPr lang="ar-EG" sz="1800" b="1" dirty="0">
                <a:solidFill>
                  <a:srgbClr val="607D8B"/>
                </a:solidFill>
                <a:latin typeface="Source Sans Pro"/>
                <a:ea typeface="Source Sans Pro"/>
                <a:cs typeface="Times New Roman" panose="02020603050405020304" pitchFamily="18" charset="0"/>
                <a:sym typeface="Source Sans Pro"/>
              </a:rPr>
              <a:t>الوصول اليها بسهولة</a:t>
            </a:r>
            <a:endParaRPr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9" name="Google Shape;169;p23"/>
          <p:cNvSpPr/>
          <p:nvPr/>
        </p:nvSpPr>
        <p:spPr>
          <a:xfrm>
            <a:off x="902675" y="1383600"/>
            <a:ext cx="2390100" cy="24123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ar-EG" sz="2000" b="1" dirty="0" smtClean="0">
                <a:solidFill>
                  <a:srgbClr val="607D8B"/>
                </a:solidFill>
                <a:latin typeface="Source Sans Pro"/>
                <a:ea typeface="Source Sans Pro"/>
                <a:cs typeface="Times New Roman" panose="02020603050405020304" pitchFamily="18" charset="0"/>
                <a:sym typeface="Source Sans Pro"/>
              </a:rPr>
              <a:t>ان </a:t>
            </a:r>
            <a:r>
              <a:rPr lang="ar-EG" sz="2000" b="1" dirty="0">
                <a:solidFill>
                  <a:srgbClr val="607D8B"/>
                </a:solidFill>
                <a:latin typeface="Source Sans Pro"/>
                <a:ea typeface="Source Sans Pro"/>
                <a:cs typeface="Times New Roman" panose="02020603050405020304" pitchFamily="18" charset="0"/>
                <a:sym typeface="Source Sans Pro"/>
              </a:rPr>
              <a:t>تتكون من عدد </a:t>
            </a:r>
            <a:r>
              <a:rPr lang="ar-EG" sz="2000" b="1" dirty="0" smtClean="0">
                <a:solidFill>
                  <a:srgbClr val="607D8B"/>
                </a:solidFill>
                <a:latin typeface="Source Sans Pro"/>
                <a:ea typeface="Source Sans Pro"/>
                <a:cs typeface="Times New Roman" panose="02020603050405020304" pitchFamily="18" charset="0"/>
                <a:sym typeface="Source Sans Pro"/>
              </a:rPr>
              <a:t>كبير </a:t>
            </a:r>
            <a:r>
              <a:rPr lang="ar-EG" sz="2000" b="1" dirty="0">
                <a:solidFill>
                  <a:srgbClr val="607D8B"/>
                </a:solidFill>
                <a:latin typeface="Source Sans Pro"/>
                <a:ea typeface="Source Sans Pro"/>
                <a:cs typeface="Times New Roman" panose="02020603050405020304" pitchFamily="18" charset="0"/>
                <a:sym typeface="Source Sans Pro"/>
              </a:rPr>
              <a:t>من الصور</a:t>
            </a:r>
            <a:endParaRPr lang="ar-EG" sz="1600" dirty="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0" name="Google Shape;170;p23"/>
          <p:cNvSpPr/>
          <p:nvPr/>
        </p:nvSpPr>
        <p:spPr>
          <a:xfrm>
            <a:off x="5247991" y="1383600"/>
            <a:ext cx="2390100" cy="24123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ar-EG" sz="1800" b="1" dirty="0" smtClean="0">
                <a:solidFill>
                  <a:schemeClr val="dk2"/>
                </a:solidFill>
                <a:latin typeface="Source Sans Pro"/>
                <a:ea typeface="Source Sans Pro"/>
                <a:cs typeface="+mj-cs"/>
                <a:sym typeface="Source Sans Pro"/>
              </a:rPr>
              <a:t>ان تكون الصور </a:t>
            </a:r>
            <a:r>
              <a:rPr lang="ar-EG" sz="1800" b="1" dirty="0">
                <a:solidFill>
                  <a:schemeClr val="dk2"/>
                </a:solidFill>
                <a:latin typeface="Source Sans Pro"/>
                <a:ea typeface="Source Sans Pro"/>
                <a:cs typeface="+mj-cs"/>
                <a:sym typeface="Source Sans Pro"/>
              </a:rPr>
              <a:t>متنوعة وذات جودة  </a:t>
            </a:r>
            <a:endParaRPr sz="1800" b="1" dirty="0">
              <a:solidFill>
                <a:schemeClr val="dk2"/>
              </a:solidFill>
              <a:latin typeface="Source Sans Pro"/>
              <a:ea typeface="Source Sans Pro"/>
              <a:cs typeface="+mj-cs"/>
              <a:sym typeface="Source Sans Pro"/>
            </a:endParaRPr>
          </a:p>
        </p:txBody>
      </p:sp>
      <p:sp>
        <p:nvSpPr>
          <p:cNvPr id="171" name="Google Shape;171;p2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7" name="Google Shape;123;p18"/>
          <p:cNvSpPr/>
          <p:nvPr/>
        </p:nvSpPr>
        <p:spPr>
          <a:xfrm>
            <a:off x="5654941" y="1811400"/>
            <a:ext cx="1576200" cy="1556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3;p18"/>
          <p:cNvSpPr/>
          <p:nvPr/>
        </p:nvSpPr>
        <p:spPr>
          <a:xfrm>
            <a:off x="3453642" y="1811400"/>
            <a:ext cx="1576200" cy="1556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3;p18"/>
          <p:cNvSpPr/>
          <p:nvPr/>
        </p:nvSpPr>
        <p:spPr>
          <a:xfrm>
            <a:off x="1292912" y="1811400"/>
            <a:ext cx="1576200" cy="1556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8169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رقم الشريحة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4" name="Google Shape;118;p18"/>
          <p:cNvSpPr txBox="1">
            <a:spLocks/>
          </p:cNvSpPr>
          <p:nvPr/>
        </p:nvSpPr>
        <p:spPr>
          <a:xfrm>
            <a:off x="-133340" y="-850596"/>
            <a:ext cx="9277248" cy="1385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ar-EG" sz="2400" b="1" dirty="0"/>
              <a:t>خطوات تصنيف آفات الجلد للتشخيص المبكر باستخدام تقنيات الذكاء </a:t>
            </a:r>
            <a:r>
              <a:rPr lang="ar-EG" sz="2400" b="1" dirty="0" smtClean="0"/>
              <a:t>الاصطناعي </a:t>
            </a:r>
            <a:r>
              <a:rPr lang="ar-EG" sz="2400" b="1" dirty="0"/>
              <a:t>الحديثة.</a:t>
            </a:r>
          </a:p>
        </p:txBody>
      </p:sp>
      <p:pic>
        <p:nvPicPr>
          <p:cNvPr id="5" name="صورة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721" y="471055"/>
            <a:ext cx="4447310" cy="427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057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رقم الشريحة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19;p18"/>
          <p:cNvSpPr txBox="1">
            <a:spLocks/>
          </p:cNvSpPr>
          <p:nvPr/>
        </p:nvSpPr>
        <p:spPr>
          <a:xfrm>
            <a:off x="3392988" y="836115"/>
            <a:ext cx="5751012" cy="3988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تشمل الطريقة العادية لمعالجة الصور الصحية لآفات الجلد للتشخيص المبكر ثلاث خطوات:</a:t>
            </a:r>
          </a:p>
          <a:p>
            <a:pPr marL="0" indent="0" algn="r" rtl="1">
              <a:buFont typeface="Source Sans Pro"/>
              <a:buNone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     1- التجزئة</a:t>
            </a:r>
          </a:p>
          <a:p>
            <a:pPr marL="0" indent="0" algn="r" rtl="1">
              <a:buFont typeface="Source Sans Pro"/>
              <a:buNone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     2- استخراج الميزات وتشكيلها</a:t>
            </a:r>
          </a:p>
          <a:p>
            <a:pPr marL="0" indent="0" algn="r" rtl="1">
              <a:buFont typeface="Source Sans Pro"/>
              <a:buNone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     3- فهرسة الآفة</a:t>
            </a:r>
          </a:p>
          <a:p>
            <a:pPr marL="0" indent="0" algn="r" rtl="1">
              <a:buFont typeface="Source Sans Pro"/>
              <a:buNone/>
            </a:pP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EG" sz="1800" dirty="0" smtClean="0">
                <a:latin typeface="Traditional Arabic" panose="02020603050405020304" pitchFamily="18" charset="-78"/>
                <a:ea typeface="Calibri" panose="020F0502020204030204" pitchFamily="34" charset="0"/>
                <a:cs typeface="+mj-cs"/>
              </a:rPr>
              <a:t> تم الانتهاء من التعرف على الآفات الصحية وقرحات ما قبل السرطانية بشكل فعال من خلال التحقيق في الصور النسيجية المرضية </a:t>
            </a:r>
            <a:r>
              <a:rPr lang="ar-SA" sz="1800" dirty="0">
                <a:cs typeface="+mj-cs"/>
              </a:rPr>
              <a:t>وقد وفرت معاملات التعرف الخاصة بنظام مجموعة بيانات </a:t>
            </a:r>
            <a:r>
              <a:rPr lang="ar-SA" sz="1800" dirty="0" smtClean="0">
                <a:cs typeface="+mj-cs"/>
              </a:rPr>
              <a:t>P</a:t>
            </a:r>
            <a:r>
              <a:rPr lang="en-US" sz="1800" dirty="0" smtClean="0">
                <a:cs typeface="+mj-cs"/>
              </a:rPr>
              <a:t>H2</a:t>
            </a:r>
            <a:r>
              <a:rPr lang="ar-SA" sz="1800" dirty="0" smtClean="0">
                <a:cs typeface="+mj-cs"/>
              </a:rPr>
              <a:t> </a:t>
            </a:r>
            <a:r>
              <a:rPr lang="ar-SA" sz="1800" dirty="0">
                <a:cs typeface="+mj-cs"/>
              </a:rPr>
              <a:t>دقة تبلغ 94.21%.  وكان النموذج الأولي غير مؤهل للتنوع في قواعد بيانات </a:t>
            </a:r>
            <a:r>
              <a:rPr lang="en-US" sz="1800" dirty="0" smtClean="0">
                <a:cs typeface="+mj-cs"/>
              </a:rPr>
              <a:t> </a:t>
            </a:r>
            <a:r>
              <a:rPr lang="ar-EG" sz="1800" dirty="0" smtClean="0">
                <a:cs typeface="+mj-cs"/>
              </a:rPr>
              <a:t> </a:t>
            </a:r>
            <a:r>
              <a:rPr lang="en-US" sz="1800" dirty="0" smtClean="0">
                <a:cs typeface="+mj-cs"/>
              </a:rPr>
              <a:t>ISBI2017</a:t>
            </a:r>
            <a:r>
              <a:rPr lang="ar-EG" sz="1800" dirty="0" smtClean="0">
                <a:cs typeface="+mj-cs"/>
              </a:rPr>
              <a:t> وحقق </a:t>
            </a:r>
            <a:r>
              <a:rPr lang="ar-SA" sz="1800" dirty="0" smtClean="0">
                <a:cs typeface="+mj-cs"/>
              </a:rPr>
              <a:t>نسبة </a:t>
            </a:r>
            <a:r>
              <a:rPr lang="ar-SA" sz="1800" dirty="0">
                <a:cs typeface="+mj-cs"/>
              </a:rPr>
              <a:t>98,77</a:t>
            </a:r>
            <a:r>
              <a:rPr lang="ar-SA" sz="1800" dirty="0" smtClean="0">
                <a:cs typeface="+mj-cs"/>
              </a:rPr>
              <a:t>%</a:t>
            </a:r>
            <a:r>
              <a:rPr lang="ar-EG" sz="1800" dirty="0" smtClean="0">
                <a:cs typeface="+mj-cs"/>
              </a:rPr>
              <a:t> .</a:t>
            </a:r>
            <a:endParaRPr lang="ar-EG" sz="1800" dirty="0" smtClean="0">
              <a:latin typeface="Traditional Arabic" panose="02020603050405020304" pitchFamily="18" charset="-78"/>
              <a:ea typeface="Calibri" panose="020F0502020204030204" pitchFamily="34" charset="0"/>
              <a:cs typeface="+mj-cs"/>
            </a:endParaRPr>
          </a:p>
        </p:txBody>
      </p:sp>
      <p:sp>
        <p:nvSpPr>
          <p:cNvPr id="6" name="Google Shape;118;p18"/>
          <p:cNvSpPr txBox="1">
            <a:spLocks/>
          </p:cNvSpPr>
          <p:nvPr/>
        </p:nvSpPr>
        <p:spPr>
          <a:xfrm>
            <a:off x="4248012" y="-251071"/>
            <a:ext cx="47796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ar-EG" sz="4800" b="1" dirty="0" smtClean="0"/>
              <a:t>النتائج</a:t>
            </a:r>
            <a:endParaRPr lang="ar-EG" sz="6000" b="1" dirty="0"/>
          </a:p>
        </p:txBody>
      </p:sp>
      <p:pic>
        <p:nvPicPr>
          <p:cNvPr id="7" name="صورة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8491"/>
            <a:ext cx="3475037" cy="2313536"/>
          </a:xfrm>
          <a:prstGeom prst="rect">
            <a:avLst/>
          </a:prstGeom>
        </p:spPr>
      </p:pic>
      <p:pic>
        <p:nvPicPr>
          <p:cNvPr id="8" name="صورة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348173"/>
            <a:ext cx="3416891" cy="229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02259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1115</Words>
  <Application>Microsoft Office PowerPoint</Application>
  <PresentationFormat>عرض على الشاشة (16:9)</PresentationFormat>
  <Paragraphs>125</Paragraphs>
  <Slides>26</Slides>
  <Notes>24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6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26</vt:i4>
      </vt:variant>
    </vt:vector>
  </HeadingPairs>
  <TitlesOfParts>
    <vt:vector size="33" baseType="lpstr">
      <vt:lpstr>Calibri</vt:lpstr>
      <vt:lpstr>Roboto Slab</vt:lpstr>
      <vt:lpstr>Source Sans Pro</vt:lpstr>
      <vt:lpstr>Traditional Arabic</vt:lpstr>
      <vt:lpstr>Times New Roman</vt:lpstr>
      <vt:lpstr>Arial</vt:lpstr>
      <vt:lpstr>Cordelia template</vt:lpstr>
      <vt:lpstr>تطبيقات الذكاء الاصطناعي ولغة الآلة في المجال الطبي</vt:lpstr>
      <vt:lpstr>                     المحتويات </vt:lpstr>
      <vt:lpstr>1- تشخيص الامراض الجلدية باستخدام تقنيات الذكاء الاصطناعي    </vt:lpstr>
      <vt:lpstr>تشخيص الامراض الجلدية</vt:lpstr>
      <vt:lpstr>عرض تقديمي في PowerPoint</vt:lpstr>
      <vt:lpstr>كيفية استخدام الذكاء الاصطناعي في تشخيص الامراض الجلدية </vt:lpstr>
      <vt:lpstr>يتم اختيار قواعد بيانات الصور اعتماداً على ثلاثة اشياء </vt:lpstr>
      <vt:lpstr>عرض تقديمي في PowerPoint</vt:lpstr>
      <vt:lpstr>عرض تقديمي في PowerPoint</vt:lpstr>
      <vt:lpstr>2- دور الذكاء الاصطناعي في جائحة COVID-19</vt:lpstr>
      <vt:lpstr> - طرق استخدام الذكاء الإصطناعي في مكافحة COVID-19 - مراقبة العلاج و تصنيع اللقاحات وتطوير العقاقير المستخدمه لعلاج فيروس كورونا. - التنبؤ بالوباء و سرعة الإنتقال </vt:lpstr>
      <vt:lpstr>طرق استخدام الذكاء الإصطناعي في مكافحة الجائحه. </vt:lpstr>
      <vt:lpstr>الفحص الذكي لإرتفاع درجة حرارة الجسم </vt:lpstr>
      <vt:lpstr>المراقبة من أجل السيطره علي المرض </vt:lpstr>
      <vt:lpstr>العلاج و تصنيع اللقاحات.</vt:lpstr>
      <vt:lpstr>العلاج و تصنيع اللقاحات.  - توقّع بنية البروتين.</vt:lpstr>
      <vt:lpstr>العلاج و تصنيع اللقاحات.  - تطوير الأدويه.</vt:lpstr>
      <vt:lpstr>التنبؤ بالوباء و الإنتقال </vt:lpstr>
      <vt:lpstr>3- تطبيقات مختاره في مجال الطلب</vt:lpstr>
      <vt:lpstr>علم الأورام </vt:lpstr>
      <vt:lpstr>علم الأشعه </vt:lpstr>
      <vt:lpstr>طب العيون </vt:lpstr>
      <vt:lpstr>طب العيون </vt:lpstr>
      <vt:lpstr>طب الباطني </vt:lpstr>
      <vt:lpstr>طب الباطني </vt:lpstr>
      <vt:lpstr>شكراً لك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تطبيقات الذكاء الاصطناعي ولغة الآلة في المجال الطبي</dc:title>
  <dc:creator>MooDy</dc:creator>
  <cp:lastModifiedBy>MooDy</cp:lastModifiedBy>
  <cp:revision>65</cp:revision>
  <dcterms:modified xsi:type="dcterms:W3CDTF">2021-06-07T07:08:34Z</dcterms:modified>
</cp:coreProperties>
</file>